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slide+xml" PartName="/ppt/slides/slide4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</p:sldIdLst>
  <p:sldSz cx="18288000" cy="10287000"/>
  <p:notesSz cx="6858000" cy="9144000"/>
  <p:embeddedFontLst>
    <p:embeddedFont>
      <p:font typeface="Public Sans Bold" charset="1" panose="00000000000000000000"/>
      <p:regular r:id="rId48"/>
    </p:embeddedFont>
    <p:embeddedFont>
      <p:font typeface="Playfair Display" charset="1" panose="00000500000000000000"/>
      <p:regular r:id="rId49"/>
    </p:embeddedFont>
    <p:embeddedFont>
      <p:font typeface="Public Sans" charset="1" panose="00000000000000000000"/>
      <p:regular r:id="rId50"/>
    </p:embeddedFont>
    <p:embeddedFont>
      <p:font typeface="Canva Sans Bold" charset="1" panose="020B0803030501040103"/>
      <p:regular r:id="rId51"/>
    </p:embeddedFont>
    <p:embeddedFont>
      <p:font typeface="Public Sans Bold Italics" charset="1" panose="00000000000000000000"/>
      <p:regular r:id="rId52"/>
    </p:embeddedFont>
    <p:embeddedFont>
      <p:font typeface="Public Sans Italics" charset="1" panose="00000000000000000000"/>
      <p:regular r:id="rId5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slides/slide35.xml" Type="http://schemas.openxmlformats.org/officeDocument/2006/relationships/slide"/><Relationship Id="rId41" Target="slides/slide36.xml" Type="http://schemas.openxmlformats.org/officeDocument/2006/relationships/slide"/><Relationship Id="rId42" Target="slides/slide37.xml" Type="http://schemas.openxmlformats.org/officeDocument/2006/relationships/slide"/><Relationship Id="rId43" Target="slides/slide38.xml" Type="http://schemas.openxmlformats.org/officeDocument/2006/relationships/slide"/><Relationship Id="rId44" Target="slides/slide39.xml" Type="http://schemas.openxmlformats.org/officeDocument/2006/relationships/slide"/><Relationship Id="rId45" Target="slides/slide40.xml" Type="http://schemas.openxmlformats.org/officeDocument/2006/relationships/slide"/><Relationship Id="rId46" Target="slides/slide41.xml" Type="http://schemas.openxmlformats.org/officeDocument/2006/relationships/slide"/><Relationship Id="rId47" Target="slides/slide42.xml" Type="http://schemas.openxmlformats.org/officeDocument/2006/relationships/slide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fonts/font52.fntdata" Type="http://schemas.openxmlformats.org/officeDocument/2006/relationships/font"/><Relationship Id="rId53" Target="fonts/font53.fntdata" Type="http://schemas.openxmlformats.org/officeDocument/2006/relationships/font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pn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4.pn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5.png" Type="http://schemas.openxmlformats.org/officeDocument/2006/relationships/image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png" Type="http://schemas.openxmlformats.org/officeDocument/2006/relationships/image"/><Relationship Id="rId3" Target="../media/image37.png" Type="http://schemas.openxmlformats.org/officeDocument/2006/relationships/image"/></Relationships>
</file>

<file path=ppt/slides/_rels/slide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8.png" Type="http://schemas.openxmlformats.org/officeDocument/2006/relationships/image"/><Relationship Id="rId3" Target="../media/image39.png" Type="http://schemas.openxmlformats.org/officeDocument/2006/relationships/image"/><Relationship Id="rId4" Target="../media/image40.png" Type="http://schemas.openxmlformats.org/officeDocument/2006/relationships/image"/><Relationship Id="rId5" Target="../media/image41.png" Type="http://schemas.openxmlformats.org/officeDocument/2006/relationships/image"/></Relationships>
</file>

<file path=ppt/slides/_rels/slide3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2.png" Type="http://schemas.openxmlformats.org/officeDocument/2006/relationships/image"/><Relationship Id="rId3" Target="../media/image43.png" Type="http://schemas.openxmlformats.org/officeDocument/2006/relationships/image"/><Relationship Id="rId4" Target="../media/image44.png" Type="http://schemas.openxmlformats.org/officeDocument/2006/relationships/image"/><Relationship Id="rId5" Target="../media/image45.png" Type="http://schemas.openxmlformats.org/officeDocument/2006/relationships/image"/></Relationships>
</file>

<file path=ppt/slides/_rels/slide3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6.png" Type="http://schemas.openxmlformats.org/officeDocument/2006/relationships/image"/><Relationship Id="rId3" Target="../media/image47.png" Type="http://schemas.openxmlformats.org/officeDocument/2006/relationships/image"/><Relationship Id="rId4" Target="../media/image4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9.png" Type="http://schemas.openxmlformats.org/officeDocument/2006/relationships/image"/><Relationship Id="rId3" Target="../media/image50.png" Type="http://schemas.openxmlformats.org/officeDocument/2006/relationships/image"/><Relationship Id="rId4" Target="../media/image51.jpeg" Type="http://schemas.openxmlformats.org/officeDocument/2006/relationships/image"/></Relationships>
</file>

<file path=ppt/slides/_rels/slide4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706" y="4514765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06882" y="4728792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3714" spc="843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INFORMATION SYSTEMS DEPARTMENT WEBSITE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50974" y="2332416"/>
            <a:ext cx="16408332" cy="2084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250"/>
              </a:lnSpc>
            </a:pPr>
            <a:r>
              <a:rPr lang="en-US" sz="16758" spc="83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IST 450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16407" y="8479155"/>
            <a:ext cx="7862435" cy="864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50"/>
              </a:lnSpc>
            </a:pPr>
            <a:r>
              <a:rPr lang="en-US" sz="23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Esha Attiq</a:t>
            </a:r>
          </a:p>
          <a:p>
            <a:pPr algn="l">
              <a:lnSpc>
                <a:spcPts val="3450"/>
              </a:lnSpc>
            </a:pPr>
            <a:r>
              <a:rPr lang="en-US" sz="23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5/11/2025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DEGREE-PROGRAMS.HTML - (WEBPAGE)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492826" y="1391494"/>
            <a:ext cx="13884096" cy="6959403"/>
          </a:xfrm>
          <a:custGeom>
            <a:avLst/>
            <a:gdLst/>
            <a:ahLst/>
            <a:cxnLst/>
            <a:rect r="r" b="b" t="t" l="l"/>
            <a:pathLst>
              <a:path h="6959403" w="13884096">
                <a:moveTo>
                  <a:pt x="0" y="0"/>
                </a:moveTo>
                <a:lnTo>
                  <a:pt x="13884097" y="0"/>
                </a:lnTo>
                <a:lnTo>
                  <a:pt x="13884097" y="6959403"/>
                </a:lnTo>
                <a:lnTo>
                  <a:pt x="0" y="69594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366532" y="7575712"/>
            <a:ext cx="8815062" cy="2479236"/>
          </a:xfrm>
          <a:custGeom>
            <a:avLst/>
            <a:gdLst/>
            <a:ahLst/>
            <a:cxnLst/>
            <a:rect r="r" b="b" t="t" l="l"/>
            <a:pathLst>
              <a:path h="2479236" w="8815062">
                <a:moveTo>
                  <a:pt x="0" y="0"/>
                </a:moveTo>
                <a:lnTo>
                  <a:pt x="8815062" y="0"/>
                </a:lnTo>
                <a:lnTo>
                  <a:pt x="8815062" y="2479236"/>
                </a:lnTo>
                <a:lnTo>
                  <a:pt x="0" y="24792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DEGREE-PROGRAMS.HTML - (CODE)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663049"/>
            <a:ext cx="16927509" cy="8133649"/>
            <a:chOff x="0" y="0"/>
            <a:chExt cx="5148659" cy="247392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148659" cy="2473925"/>
            </a:xfrm>
            <a:custGeom>
              <a:avLst/>
              <a:gdLst/>
              <a:ahLst/>
              <a:cxnLst/>
              <a:rect r="r" b="b" t="t" l="l"/>
              <a:pathLst>
                <a:path h="2473925" w="5148659">
                  <a:moveTo>
                    <a:pt x="0" y="0"/>
                  </a:moveTo>
                  <a:lnTo>
                    <a:pt x="5148659" y="0"/>
                  </a:lnTo>
                  <a:lnTo>
                    <a:pt x="5148659" y="2473925"/>
                  </a:lnTo>
                  <a:lnTo>
                    <a:pt x="0" y="24739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5148659" cy="2502500"/>
            </a:xfrm>
            <a:prstGeom prst="rect">
              <a:avLst/>
            </a:prstGeom>
          </p:spPr>
          <p:txBody>
            <a:bodyPr anchor="ctr" rtlCol="false" tIns="68580" lIns="68580" bIns="68580" rIns="68580"/>
            <a:lstStyle/>
            <a:p>
              <a:pPr algn="ctr">
                <a:lnSpc>
                  <a:spcPts val="188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163388" y="1775213"/>
            <a:ext cx="16652710" cy="7868405"/>
          </a:xfrm>
          <a:custGeom>
            <a:avLst/>
            <a:gdLst/>
            <a:ahLst/>
            <a:cxnLst/>
            <a:rect r="r" b="b" t="t" l="l"/>
            <a:pathLst>
              <a:path h="7868405" w="16652710">
                <a:moveTo>
                  <a:pt x="0" y="0"/>
                </a:moveTo>
                <a:lnTo>
                  <a:pt x="16652710" y="0"/>
                </a:lnTo>
                <a:lnTo>
                  <a:pt x="16652710" y="7868405"/>
                </a:lnTo>
                <a:lnTo>
                  <a:pt x="0" y="78684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DEGREE-PROGRAMS.HTML - (CONTINUED)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620244" y="1635573"/>
            <a:ext cx="16639056" cy="5867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35"/>
              </a:lnSpc>
            </a:pPr>
            <a:r>
              <a:rPr lang="en-US" b="true" sz="2799" u="sng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Includes: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Header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Nav List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Main Content</a:t>
            </a:r>
          </a:p>
          <a:p>
            <a:pPr algn="l" marL="1209039" indent="-403013" lvl="2">
              <a:lnSpc>
                <a:spcPts val="5235"/>
              </a:lnSpc>
              <a:buFont typeface="Arial"/>
              <a:buChar char="⚬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Program overview for Bachelors and Masters in Information Systems</a:t>
            </a:r>
          </a:p>
          <a:p>
            <a:pPr algn="l" marL="1209039" indent="-403013" lvl="2">
              <a:lnSpc>
                <a:spcPts val="5235"/>
              </a:lnSpc>
              <a:buFont typeface="Arial"/>
              <a:buChar char="⚬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Different image for each program along with description, career paths, and sample job roles</a:t>
            </a:r>
          </a:p>
          <a:p>
            <a:pPr algn="l" marL="1209039" indent="-403013" lvl="2">
              <a:lnSpc>
                <a:spcPts val="5235"/>
              </a:lnSpc>
              <a:buFont typeface="Arial"/>
              <a:buChar char="⚬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Section for only Images to show visuals of “Life In the IS department”</a:t>
            </a:r>
          </a:p>
          <a:p>
            <a:pPr algn="l" marL="1813558" indent="-453390" lvl="3">
              <a:lnSpc>
                <a:spcPts val="5235"/>
              </a:lnSpc>
              <a:buFont typeface="Arial"/>
              <a:buChar char="￭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Coding visual, teamwork, class talking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Footer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COURSES.HTML- (WEBPAGE)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136317" y="1640429"/>
            <a:ext cx="16015365" cy="8127798"/>
          </a:xfrm>
          <a:custGeom>
            <a:avLst/>
            <a:gdLst/>
            <a:ahLst/>
            <a:cxnLst/>
            <a:rect r="r" b="b" t="t" l="l"/>
            <a:pathLst>
              <a:path h="8127798" w="16015365">
                <a:moveTo>
                  <a:pt x="0" y="0"/>
                </a:moveTo>
                <a:lnTo>
                  <a:pt x="16015366" y="0"/>
                </a:lnTo>
                <a:lnTo>
                  <a:pt x="16015366" y="8127798"/>
                </a:lnTo>
                <a:lnTo>
                  <a:pt x="0" y="81277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COURSES.HTML- (WEBPAGE)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1531985"/>
            <a:ext cx="15967228" cy="8103368"/>
          </a:xfrm>
          <a:custGeom>
            <a:avLst/>
            <a:gdLst/>
            <a:ahLst/>
            <a:cxnLst/>
            <a:rect r="r" b="b" t="t" l="l"/>
            <a:pathLst>
              <a:path h="8103368" w="15967228">
                <a:moveTo>
                  <a:pt x="0" y="0"/>
                </a:moveTo>
                <a:lnTo>
                  <a:pt x="15967228" y="0"/>
                </a:lnTo>
                <a:lnTo>
                  <a:pt x="15967228" y="8103368"/>
                </a:lnTo>
                <a:lnTo>
                  <a:pt x="0" y="81033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COURSES.HTML- (WEBPAGE)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086615" y="1572853"/>
            <a:ext cx="16114770" cy="8198389"/>
          </a:xfrm>
          <a:custGeom>
            <a:avLst/>
            <a:gdLst/>
            <a:ahLst/>
            <a:cxnLst/>
            <a:rect r="r" b="b" t="t" l="l"/>
            <a:pathLst>
              <a:path h="8198389" w="16114770">
                <a:moveTo>
                  <a:pt x="0" y="0"/>
                </a:moveTo>
                <a:lnTo>
                  <a:pt x="16114770" y="0"/>
                </a:lnTo>
                <a:lnTo>
                  <a:pt x="16114770" y="8198390"/>
                </a:lnTo>
                <a:lnTo>
                  <a:pt x="0" y="81983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COURSES.HTML- (WEBPAGE)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331034" y="1753388"/>
            <a:ext cx="15625931" cy="7910628"/>
          </a:xfrm>
          <a:custGeom>
            <a:avLst/>
            <a:gdLst/>
            <a:ahLst/>
            <a:cxnLst/>
            <a:rect r="r" b="b" t="t" l="l"/>
            <a:pathLst>
              <a:path h="7910628" w="15625931">
                <a:moveTo>
                  <a:pt x="0" y="0"/>
                </a:moveTo>
                <a:lnTo>
                  <a:pt x="15625932" y="0"/>
                </a:lnTo>
                <a:lnTo>
                  <a:pt x="15625932" y="7910628"/>
                </a:lnTo>
                <a:lnTo>
                  <a:pt x="0" y="79106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COURSES.HTML- (CODE)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132412" y="1390156"/>
            <a:ext cx="7743234" cy="8761793"/>
          </a:xfrm>
          <a:custGeom>
            <a:avLst/>
            <a:gdLst/>
            <a:ahLst/>
            <a:cxnLst/>
            <a:rect r="r" b="b" t="t" l="l"/>
            <a:pathLst>
              <a:path h="8761793" w="7743234">
                <a:moveTo>
                  <a:pt x="0" y="0"/>
                </a:moveTo>
                <a:lnTo>
                  <a:pt x="7743234" y="0"/>
                </a:lnTo>
                <a:lnTo>
                  <a:pt x="7743234" y="8761793"/>
                </a:lnTo>
                <a:lnTo>
                  <a:pt x="0" y="87617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515066" y="166403"/>
            <a:ext cx="7623209" cy="6117626"/>
          </a:xfrm>
          <a:custGeom>
            <a:avLst/>
            <a:gdLst/>
            <a:ahLst/>
            <a:cxnLst/>
            <a:rect r="r" b="b" t="t" l="l"/>
            <a:pathLst>
              <a:path h="6117626" w="7623209">
                <a:moveTo>
                  <a:pt x="0" y="0"/>
                </a:moveTo>
                <a:lnTo>
                  <a:pt x="7623210" y="0"/>
                </a:lnTo>
                <a:lnTo>
                  <a:pt x="7623210" y="6117626"/>
                </a:lnTo>
                <a:lnTo>
                  <a:pt x="0" y="6117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526259" y="6441091"/>
            <a:ext cx="7612017" cy="3710858"/>
          </a:xfrm>
          <a:custGeom>
            <a:avLst/>
            <a:gdLst/>
            <a:ahLst/>
            <a:cxnLst/>
            <a:rect r="r" b="b" t="t" l="l"/>
            <a:pathLst>
              <a:path h="3710858" w="7612017">
                <a:moveTo>
                  <a:pt x="0" y="0"/>
                </a:moveTo>
                <a:lnTo>
                  <a:pt x="7612017" y="0"/>
                </a:lnTo>
                <a:lnTo>
                  <a:pt x="7612017" y="3710858"/>
                </a:lnTo>
                <a:lnTo>
                  <a:pt x="0" y="37108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COURSES.HTML - (CONTINUED)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620244" y="1635573"/>
            <a:ext cx="16639056" cy="8496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35"/>
              </a:lnSpc>
            </a:pPr>
            <a:r>
              <a:rPr lang="en-US" b="true" sz="2799" u="sng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Includes: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Header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Nav List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Main Content</a:t>
            </a:r>
          </a:p>
          <a:p>
            <a:pPr algn="l" marL="1209039" indent="-403013" lvl="2">
              <a:lnSpc>
                <a:spcPts val="5235"/>
              </a:lnSpc>
              <a:buFont typeface="Arial"/>
              <a:buChar char="⚬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Core and elective courses</a:t>
            </a:r>
          </a:p>
          <a:p>
            <a:pPr algn="l" marL="1813558" indent="-453390" lvl="3">
              <a:lnSpc>
                <a:spcPts val="5235"/>
              </a:lnSpc>
              <a:buFont typeface="Arial"/>
              <a:buChar char="￭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Core table</a:t>
            </a:r>
          </a:p>
          <a:p>
            <a:pPr algn="l" marL="2418078" indent="-483616" lvl="4">
              <a:lnSpc>
                <a:spcPts val="5235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&lt;thead&gt; table head, &lt;tr&gt; table row, with &lt;td&gt; table data</a:t>
            </a:r>
          </a:p>
          <a:p>
            <a:pPr algn="l" marL="1813558" indent="-453390" lvl="3">
              <a:lnSpc>
                <a:spcPts val="5235"/>
              </a:lnSpc>
              <a:buFont typeface="Arial"/>
              <a:buChar char="￭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Electives table</a:t>
            </a:r>
          </a:p>
          <a:p>
            <a:pPr algn="l" marL="1209039" indent="-403013" lvl="2">
              <a:lnSpc>
                <a:spcPts val="5235"/>
              </a:lnSpc>
              <a:buFont typeface="Arial"/>
              <a:buChar char="⚬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Gallery section for Images of recent highlights for some classes</a:t>
            </a:r>
          </a:p>
          <a:p>
            <a:pPr algn="l" marL="1813558" indent="-453390" lvl="3">
              <a:lnSpc>
                <a:spcPts val="5235"/>
              </a:lnSpc>
              <a:buFont typeface="Arial"/>
              <a:buChar char="￭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Shows as figures using &lt;figure&gt; and captions using &lt;figcaption&gt;</a:t>
            </a:r>
          </a:p>
          <a:p>
            <a:pPr algn="l" marL="1813558" indent="-453390" lvl="3">
              <a:lnSpc>
                <a:spcPts val="5235"/>
              </a:lnSpc>
              <a:buFont typeface="Arial"/>
              <a:buChar char="￭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When hovered with pointer, the figures look like they’re “bouncing” out</a:t>
            </a:r>
          </a:p>
          <a:p>
            <a:pPr algn="l" marL="1813558" indent="-453390" lvl="3">
              <a:lnSpc>
                <a:spcPts val="5235"/>
              </a:lnSpc>
              <a:buFont typeface="Arial"/>
              <a:buChar char="￭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Web development, database schemas, cybersecurity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Footer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FACULTY.HTML - (WEBPAGE)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900129" y="1655557"/>
            <a:ext cx="16487741" cy="8367529"/>
          </a:xfrm>
          <a:custGeom>
            <a:avLst/>
            <a:gdLst/>
            <a:ahLst/>
            <a:cxnLst/>
            <a:rect r="r" b="b" t="t" l="l"/>
            <a:pathLst>
              <a:path h="8367529" w="16487741">
                <a:moveTo>
                  <a:pt x="0" y="0"/>
                </a:moveTo>
                <a:lnTo>
                  <a:pt x="16487742" y="0"/>
                </a:lnTo>
                <a:lnTo>
                  <a:pt x="16487742" y="8367529"/>
                </a:lnTo>
                <a:lnTo>
                  <a:pt x="0" y="83675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828706" y="5076825"/>
            <a:ext cx="2696639" cy="1672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1"/>
              </a:lnSpc>
            </a:pPr>
            <a:r>
              <a:rPr lang="en-US" sz="3172" b="true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BEFORE a name is clicked 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695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2590719" y="2362141"/>
            <a:ext cx="4177970" cy="6231944"/>
          </a:xfrm>
          <a:custGeom>
            <a:avLst/>
            <a:gdLst/>
            <a:ahLst/>
            <a:cxnLst/>
            <a:rect r="r" b="b" t="t" l="l"/>
            <a:pathLst>
              <a:path h="6231944" w="4177970">
                <a:moveTo>
                  <a:pt x="0" y="0"/>
                </a:moveTo>
                <a:lnTo>
                  <a:pt x="4177970" y="0"/>
                </a:lnTo>
                <a:lnTo>
                  <a:pt x="4177970" y="6231944"/>
                </a:lnTo>
                <a:lnTo>
                  <a:pt x="0" y="62319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06871" y="942975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3714" spc="843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AGENDA - PROJECT NAME: IST450_FINAL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695" y="2048707"/>
            <a:ext cx="7877184" cy="7732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4862"/>
              </a:lnSpc>
              <a:buFont typeface="Arial"/>
              <a:buChar char="•"/>
            </a:pPr>
            <a:r>
              <a:rPr lang="en-US" b="true" sz="260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README</a:t>
            </a:r>
            <a:r>
              <a:rPr lang="en-US" sz="26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.txt</a:t>
            </a:r>
          </a:p>
          <a:p>
            <a:pPr algn="l" marL="561341" indent="-280670" lvl="1">
              <a:lnSpc>
                <a:spcPts val="4862"/>
              </a:lnSpc>
              <a:buFont typeface="Arial"/>
              <a:buChar char="•"/>
            </a:pPr>
            <a:r>
              <a:rPr lang="en-US" b="true" sz="260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Homepage</a:t>
            </a:r>
            <a:r>
              <a:rPr lang="en-US" sz="26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 (index.html)</a:t>
            </a:r>
          </a:p>
          <a:p>
            <a:pPr algn="l" marL="777243" indent="-259081" lvl="2">
              <a:lnSpc>
                <a:spcPts val="3366"/>
              </a:lnSpc>
              <a:buFont typeface="Arial"/>
              <a:buChar char="⚬"/>
            </a:pPr>
            <a:r>
              <a:rPr lang="en-US" sz="18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Quick Links</a:t>
            </a:r>
          </a:p>
          <a:p>
            <a:pPr algn="l" marL="561341" indent="-280670" lvl="1">
              <a:lnSpc>
                <a:spcPts val="4862"/>
              </a:lnSpc>
              <a:buFont typeface="Arial"/>
              <a:buChar char="•"/>
            </a:pPr>
            <a:r>
              <a:rPr lang="en-US" b="true" sz="260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Degree Programs</a:t>
            </a:r>
            <a:r>
              <a:rPr lang="en-US" sz="26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 (degree-programs.html)</a:t>
            </a:r>
          </a:p>
          <a:p>
            <a:pPr algn="l" marL="561341" indent="-280670" lvl="1">
              <a:lnSpc>
                <a:spcPts val="4862"/>
              </a:lnSpc>
              <a:buFont typeface="Arial"/>
              <a:buChar char="•"/>
            </a:pPr>
            <a:r>
              <a:rPr lang="en-US" b="true" sz="260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Courses</a:t>
            </a:r>
            <a:r>
              <a:rPr lang="en-US" sz="26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 (courses.html)</a:t>
            </a:r>
          </a:p>
          <a:p>
            <a:pPr algn="l" marL="561341" indent="-280670" lvl="1">
              <a:lnSpc>
                <a:spcPts val="4862"/>
              </a:lnSpc>
              <a:buFont typeface="Arial"/>
              <a:buChar char="•"/>
            </a:pPr>
            <a:r>
              <a:rPr lang="en-US" b="true" sz="260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Faculty</a:t>
            </a:r>
            <a:r>
              <a:rPr lang="en-US" sz="26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 (faculty.html)</a:t>
            </a:r>
          </a:p>
          <a:p>
            <a:pPr algn="l" marL="561341" indent="-280670" lvl="1">
              <a:lnSpc>
                <a:spcPts val="4862"/>
              </a:lnSpc>
              <a:buFont typeface="Arial"/>
              <a:buChar char="•"/>
            </a:pPr>
            <a:r>
              <a:rPr lang="en-US" b="true" sz="260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Admissions</a:t>
            </a:r>
            <a:r>
              <a:rPr lang="en-US" sz="26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 (admissions.html)</a:t>
            </a:r>
          </a:p>
          <a:p>
            <a:pPr algn="l" marL="561341" indent="-280670" lvl="1">
              <a:lnSpc>
                <a:spcPts val="4862"/>
              </a:lnSpc>
              <a:buFont typeface="Arial"/>
              <a:buChar char="•"/>
            </a:pPr>
            <a:r>
              <a:rPr lang="en-US" b="true" sz="260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Contact</a:t>
            </a:r>
            <a:r>
              <a:rPr lang="en-US" sz="26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 (contact.html)</a:t>
            </a:r>
          </a:p>
          <a:p>
            <a:pPr algn="l" marL="777250" indent="-259083" lvl="2">
              <a:lnSpc>
                <a:spcPts val="3366"/>
              </a:lnSpc>
              <a:buFont typeface="Arial"/>
              <a:buChar char="⚬"/>
            </a:pPr>
            <a:r>
              <a:rPr lang="en-US" sz="18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Thank You (thank-you.html)</a:t>
            </a:r>
          </a:p>
          <a:p>
            <a:pPr algn="l" marL="561341" indent="-280670" lvl="1">
              <a:lnSpc>
                <a:spcPts val="4862"/>
              </a:lnSpc>
              <a:buFont typeface="Arial"/>
              <a:buChar char="•"/>
            </a:pPr>
            <a:r>
              <a:rPr lang="en-US" b="true" sz="260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JavaScript</a:t>
            </a:r>
          </a:p>
          <a:p>
            <a:pPr algn="l" marL="777243" indent="-259081" lvl="2">
              <a:lnSpc>
                <a:spcPts val="3366"/>
              </a:lnSpc>
              <a:buFont typeface="Arial"/>
              <a:buChar char="⚬"/>
            </a:pPr>
            <a:r>
              <a:rPr lang="en-US" sz="18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s</a:t>
            </a:r>
            <a:r>
              <a:rPr lang="en-US" sz="18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cript.js</a:t>
            </a:r>
          </a:p>
          <a:p>
            <a:pPr algn="l" marL="561341" indent="-280670" lvl="1">
              <a:lnSpc>
                <a:spcPts val="4862"/>
              </a:lnSpc>
              <a:buFont typeface="Arial"/>
              <a:buChar char="•"/>
            </a:pPr>
            <a:r>
              <a:rPr lang="en-US" b="true" sz="260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CSS</a:t>
            </a:r>
          </a:p>
          <a:p>
            <a:pPr algn="l" marL="777243" indent="-259081" lvl="2">
              <a:lnSpc>
                <a:spcPts val="3366"/>
              </a:lnSpc>
              <a:buFont typeface="Arial"/>
              <a:buChar char="⚬"/>
            </a:pPr>
            <a:r>
              <a:rPr lang="en-US" sz="18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styles.css</a:t>
            </a:r>
          </a:p>
          <a:p>
            <a:pPr algn="l" marL="561341" indent="-280670" lvl="1">
              <a:lnSpc>
                <a:spcPts val="4862"/>
              </a:lnSpc>
              <a:buFont typeface="Arial"/>
              <a:buChar char="•"/>
            </a:pPr>
            <a:r>
              <a:rPr lang="en-US" b="true" sz="260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Images folder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450630" y="7403836"/>
            <a:ext cx="5762002" cy="2213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Please Note:</a:t>
            </a:r>
            <a:r>
              <a:rPr lang="en-US" sz="2100" b="true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  <a:p>
            <a:pPr algn="ctr">
              <a:lnSpc>
                <a:spcPts val="2940"/>
              </a:lnSpc>
            </a:pPr>
            <a:r>
              <a:rPr lang="en-US" sz="2100" b="true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Only the Main Content will be shown for every page. The Header, Nav List, and Footer are all the </a:t>
            </a:r>
            <a:r>
              <a:rPr lang="en-US" b="true" sz="2100" u="sng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SAME</a:t>
            </a:r>
            <a:r>
              <a:rPr lang="en-US" sz="2100" b="true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throughout. These are shown on the Homepage slides.</a:t>
            </a:r>
          </a:p>
          <a:p>
            <a:pPr algn="ctr">
              <a:lnSpc>
                <a:spcPts val="2940"/>
              </a:lnSpc>
            </a:pPr>
            <a:r>
              <a:rPr lang="en-US" sz="2100" b="true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Thank you.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5280927" y="7280011"/>
            <a:ext cx="6139979" cy="2628148"/>
            <a:chOff x="0" y="0"/>
            <a:chExt cx="1867532" cy="79937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67532" cy="799376"/>
            </a:xfrm>
            <a:custGeom>
              <a:avLst/>
              <a:gdLst/>
              <a:ahLst/>
              <a:cxnLst/>
              <a:rect r="r" b="b" t="t" l="l"/>
              <a:pathLst>
                <a:path h="799376" w="1867532">
                  <a:moveTo>
                    <a:pt x="0" y="0"/>
                  </a:moveTo>
                  <a:lnTo>
                    <a:pt x="1867532" y="0"/>
                  </a:lnTo>
                  <a:lnTo>
                    <a:pt x="1867532" y="799376"/>
                  </a:lnTo>
                  <a:lnTo>
                    <a:pt x="0" y="79937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867532" cy="827951"/>
            </a:xfrm>
            <a:prstGeom prst="rect">
              <a:avLst/>
            </a:prstGeom>
          </p:spPr>
          <p:txBody>
            <a:bodyPr anchor="ctr" rtlCol="false" tIns="68580" lIns="68580" bIns="68580" rIns="68580"/>
            <a:lstStyle/>
            <a:p>
              <a:pPr algn="ctr">
                <a:lnSpc>
                  <a:spcPts val="1889"/>
                </a:lnSpc>
              </a:pPr>
            </a:p>
          </p:txBody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FACULTY.HTML - (WEBPAGE)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829271" y="1571139"/>
            <a:ext cx="16629459" cy="8377090"/>
          </a:xfrm>
          <a:custGeom>
            <a:avLst/>
            <a:gdLst/>
            <a:ahLst/>
            <a:cxnLst/>
            <a:rect r="r" b="b" t="t" l="l"/>
            <a:pathLst>
              <a:path h="8377090" w="16629459">
                <a:moveTo>
                  <a:pt x="0" y="0"/>
                </a:moveTo>
                <a:lnTo>
                  <a:pt x="16629458" y="0"/>
                </a:lnTo>
                <a:lnTo>
                  <a:pt x="16629458" y="8377090"/>
                </a:lnTo>
                <a:lnTo>
                  <a:pt x="0" y="83770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23586" y="6211426"/>
            <a:ext cx="2696639" cy="1672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1"/>
              </a:lnSpc>
            </a:pPr>
            <a:r>
              <a:rPr lang="en-US" sz="3172" b="true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AFTER a name is clicked on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FACULTY.HTML - (CODE)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663049"/>
            <a:ext cx="16927509" cy="8421081"/>
            <a:chOff x="0" y="0"/>
            <a:chExt cx="5148659" cy="256135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148659" cy="2561350"/>
            </a:xfrm>
            <a:custGeom>
              <a:avLst/>
              <a:gdLst/>
              <a:ahLst/>
              <a:cxnLst/>
              <a:rect r="r" b="b" t="t" l="l"/>
              <a:pathLst>
                <a:path h="2561350" w="5148659">
                  <a:moveTo>
                    <a:pt x="0" y="0"/>
                  </a:moveTo>
                  <a:lnTo>
                    <a:pt x="5148659" y="0"/>
                  </a:lnTo>
                  <a:lnTo>
                    <a:pt x="5148659" y="2561350"/>
                  </a:lnTo>
                  <a:lnTo>
                    <a:pt x="0" y="2561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5148659" cy="2589925"/>
            </a:xfrm>
            <a:prstGeom prst="rect">
              <a:avLst/>
            </a:prstGeom>
          </p:spPr>
          <p:txBody>
            <a:bodyPr anchor="ctr" rtlCol="false" tIns="68580" lIns="68580" bIns="68580" rIns="68580"/>
            <a:lstStyle/>
            <a:p>
              <a:pPr algn="ctr">
                <a:lnSpc>
                  <a:spcPts val="188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230318" y="1796112"/>
            <a:ext cx="16524274" cy="8096894"/>
          </a:xfrm>
          <a:custGeom>
            <a:avLst/>
            <a:gdLst/>
            <a:ahLst/>
            <a:cxnLst/>
            <a:rect r="r" b="b" t="t" l="l"/>
            <a:pathLst>
              <a:path h="8096894" w="16524274">
                <a:moveTo>
                  <a:pt x="0" y="0"/>
                </a:moveTo>
                <a:lnTo>
                  <a:pt x="16524273" y="0"/>
                </a:lnTo>
                <a:lnTo>
                  <a:pt x="16524273" y="8096894"/>
                </a:lnTo>
                <a:lnTo>
                  <a:pt x="0" y="80968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FACULTY.HTML - (CONTINUED)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620244" y="1635573"/>
            <a:ext cx="16639056" cy="6524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35"/>
              </a:lnSpc>
            </a:pPr>
            <a:r>
              <a:rPr lang="en-US" b="true" sz="2799" u="sng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Includes: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Header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Nav List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Main Content</a:t>
            </a:r>
          </a:p>
          <a:p>
            <a:pPr algn="l" marL="1209039" indent="-403013" lvl="2">
              <a:lnSpc>
                <a:spcPts val="5235"/>
              </a:lnSpc>
              <a:buFont typeface="Arial"/>
              <a:buChar char="⚬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“faculty-people” class</a:t>
            </a:r>
          </a:p>
          <a:p>
            <a:pPr algn="l" marL="1209039" indent="-403013" lvl="2">
              <a:lnSpc>
                <a:spcPts val="5235"/>
              </a:lnSpc>
              <a:buFont typeface="Arial"/>
              <a:buChar char="⚬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Two fake professors with profile pictures</a:t>
            </a:r>
          </a:p>
          <a:p>
            <a:pPr algn="l" marL="1813558" indent="-453390" lvl="3">
              <a:lnSpc>
                <a:spcPts val="5235"/>
              </a:lnSpc>
              <a:buFont typeface="Arial"/>
              <a:buChar char="￭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Bios hidden until name Is clicked on “toggle-bio”</a:t>
            </a:r>
          </a:p>
          <a:p>
            <a:pPr algn="l" marL="1813558" indent="-453390" lvl="3">
              <a:lnSpc>
                <a:spcPts val="5235"/>
              </a:lnSpc>
              <a:buFont typeface="Arial"/>
              <a:buChar char="￭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The title, specialization, email contact, and description shows up underneath the name</a:t>
            </a:r>
          </a:p>
          <a:p>
            <a:pPr algn="l" marL="1813558" indent="-453390" lvl="3">
              <a:lnSpc>
                <a:spcPts val="5235"/>
              </a:lnSpc>
              <a:buFont typeface="Arial"/>
              <a:buChar char="￭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Email contact uses mailto: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Footer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ADMISSIONS.HTML - (WEBPAGE)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744353" y="1472937"/>
            <a:ext cx="16799294" cy="8525642"/>
          </a:xfrm>
          <a:custGeom>
            <a:avLst/>
            <a:gdLst/>
            <a:ahLst/>
            <a:cxnLst/>
            <a:rect r="r" b="b" t="t" l="l"/>
            <a:pathLst>
              <a:path h="8525642" w="16799294">
                <a:moveTo>
                  <a:pt x="0" y="0"/>
                </a:moveTo>
                <a:lnTo>
                  <a:pt x="16799294" y="0"/>
                </a:lnTo>
                <a:lnTo>
                  <a:pt x="16799294" y="8525641"/>
                </a:lnTo>
                <a:lnTo>
                  <a:pt x="0" y="85256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ADMISSIONS.HTML - (WEBPAGE)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336235" y="1414510"/>
            <a:ext cx="14991122" cy="7645472"/>
          </a:xfrm>
          <a:custGeom>
            <a:avLst/>
            <a:gdLst/>
            <a:ahLst/>
            <a:cxnLst/>
            <a:rect r="r" b="b" t="t" l="l"/>
            <a:pathLst>
              <a:path h="7645472" w="14991122">
                <a:moveTo>
                  <a:pt x="0" y="0"/>
                </a:moveTo>
                <a:lnTo>
                  <a:pt x="14991122" y="0"/>
                </a:lnTo>
                <a:lnTo>
                  <a:pt x="14991122" y="7645472"/>
                </a:lnTo>
                <a:lnTo>
                  <a:pt x="0" y="7645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181879" y="8740721"/>
            <a:ext cx="7335432" cy="1668849"/>
          </a:xfrm>
          <a:custGeom>
            <a:avLst/>
            <a:gdLst/>
            <a:ahLst/>
            <a:cxnLst/>
            <a:rect r="r" b="b" t="t" l="l"/>
            <a:pathLst>
              <a:path h="1668849" w="7335432">
                <a:moveTo>
                  <a:pt x="0" y="0"/>
                </a:moveTo>
                <a:lnTo>
                  <a:pt x="7335432" y="0"/>
                </a:lnTo>
                <a:lnTo>
                  <a:pt x="7335432" y="1668849"/>
                </a:lnTo>
                <a:lnTo>
                  <a:pt x="0" y="16688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37" t="-16990" r="0" b="0"/>
            </a:stretch>
          </a:blipFill>
        </p:spPr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ADMISSIONS.HTML - (CODE)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1133735" y="1478410"/>
            <a:ext cx="15339067" cy="8790359"/>
            <a:chOff x="0" y="0"/>
            <a:chExt cx="4665520" cy="267366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665520" cy="2673670"/>
            </a:xfrm>
            <a:custGeom>
              <a:avLst/>
              <a:gdLst/>
              <a:ahLst/>
              <a:cxnLst/>
              <a:rect r="r" b="b" t="t" l="l"/>
              <a:pathLst>
                <a:path h="2673670" w="4665520">
                  <a:moveTo>
                    <a:pt x="0" y="0"/>
                  </a:moveTo>
                  <a:lnTo>
                    <a:pt x="4665520" y="0"/>
                  </a:lnTo>
                  <a:lnTo>
                    <a:pt x="4665520" y="2673670"/>
                  </a:lnTo>
                  <a:lnTo>
                    <a:pt x="0" y="267367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665520" cy="2702244"/>
            </a:xfrm>
            <a:prstGeom prst="rect">
              <a:avLst/>
            </a:prstGeom>
          </p:spPr>
          <p:txBody>
            <a:bodyPr anchor="ctr" rtlCol="false" tIns="68580" lIns="68580" bIns="68580" rIns="68580"/>
            <a:lstStyle/>
            <a:p>
              <a:pPr algn="ctr">
                <a:lnSpc>
                  <a:spcPts val="188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367435" y="1663049"/>
            <a:ext cx="14871666" cy="8421081"/>
          </a:xfrm>
          <a:custGeom>
            <a:avLst/>
            <a:gdLst/>
            <a:ahLst/>
            <a:cxnLst/>
            <a:rect r="r" b="b" t="t" l="l"/>
            <a:pathLst>
              <a:path h="8421081" w="14871666">
                <a:moveTo>
                  <a:pt x="0" y="0"/>
                </a:moveTo>
                <a:lnTo>
                  <a:pt x="14871667" y="0"/>
                </a:lnTo>
                <a:lnTo>
                  <a:pt x="14871667" y="8421081"/>
                </a:lnTo>
                <a:lnTo>
                  <a:pt x="0" y="84210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ADMISSIONS.HTML - (CONTINUED)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620244" y="1635573"/>
            <a:ext cx="16639056" cy="8553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35"/>
              </a:lnSpc>
            </a:pPr>
            <a:r>
              <a:rPr lang="en-US" b="true" sz="2799" u="sng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Includes: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Header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Nav List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Main Content</a:t>
            </a:r>
          </a:p>
          <a:p>
            <a:pPr algn="l" marL="1079502" indent="-359834" lvl="2">
              <a:lnSpc>
                <a:spcPts val="4675"/>
              </a:lnSpc>
              <a:buFont typeface="Arial"/>
              <a:buChar char="⚬"/>
            </a:pPr>
            <a:r>
              <a:rPr lang="en-US" sz="25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Undergrad admissions section</a:t>
            </a:r>
          </a:p>
          <a:p>
            <a:pPr algn="l" marL="1619253" indent="-404813" lvl="3">
              <a:lnSpc>
                <a:spcPts val="4675"/>
              </a:lnSpc>
              <a:buFont typeface="Arial"/>
              <a:buChar char="￭"/>
            </a:pPr>
            <a:r>
              <a:rPr lang="en-US" sz="25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Eligibility requirements, deadlines in &lt;ul&gt; unordered list, and link to apply online</a:t>
            </a:r>
          </a:p>
          <a:p>
            <a:pPr algn="l" marL="1079502" indent="-359834" lvl="2">
              <a:lnSpc>
                <a:spcPts val="4675"/>
              </a:lnSpc>
              <a:buFont typeface="Arial"/>
              <a:buChar char="⚬"/>
            </a:pPr>
            <a:r>
              <a:rPr lang="en-US" sz="25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Grad admissions section</a:t>
            </a:r>
          </a:p>
          <a:p>
            <a:pPr algn="l" marL="1619253" indent="-404813" lvl="3">
              <a:lnSpc>
                <a:spcPts val="4675"/>
              </a:lnSpc>
              <a:buFont typeface="Arial"/>
              <a:buChar char="￭"/>
            </a:pPr>
            <a:r>
              <a:rPr lang="en-US" sz="25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Eligibility requirements, and prerequisites</a:t>
            </a:r>
          </a:p>
          <a:p>
            <a:pPr algn="l" marL="1079502" indent="-359834" lvl="2">
              <a:lnSpc>
                <a:spcPts val="4675"/>
              </a:lnSpc>
              <a:buFont typeface="Arial"/>
              <a:buChar char="⚬"/>
            </a:pPr>
            <a:r>
              <a:rPr lang="en-US" sz="25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Scholarships and financial aid section</a:t>
            </a:r>
          </a:p>
          <a:p>
            <a:pPr algn="l" marL="1619253" indent="-404813" lvl="3">
              <a:lnSpc>
                <a:spcPts val="4675"/>
              </a:lnSpc>
              <a:buFont typeface="Arial"/>
              <a:buChar char="￭"/>
            </a:pPr>
            <a:r>
              <a:rPr lang="en-US" sz="25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Scholarships and opportunities Info</a:t>
            </a:r>
          </a:p>
          <a:p>
            <a:pPr algn="l" marL="1079502" indent="-359834" lvl="2">
              <a:lnSpc>
                <a:spcPts val="4675"/>
              </a:lnSpc>
              <a:buFont typeface="Arial"/>
              <a:buChar char="⚬"/>
            </a:pPr>
            <a:r>
              <a:rPr lang="en-US" sz="25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Image container for “Apply Now!” button</a:t>
            </a:r>
          </a:p>
          <a:p>
            <a:pPr algn="l" marL="1619253" indent="-404813" lvl="3">
              <a:lnSpc>
                <a:spcPts val="4675"/>
              </a:lnSpc>
              <a:buFont typeface="Arial"/>
              <a:buChar char="￭"/>
            </a:pPr>
            <a:r>
              <a:rPr lang="en-US" sz="25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Students in a classroom setting image behind the button, lowered opactiy to be able to see button more clearly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Footer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CONTACT.HTML - (WEBPAGE)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1497213"/>
            <a:ext cx="15818342" cy="8047582"/>
          </a:xfrm>
          <a:custGeom>
            <a:avLst/>
            <a:gdLst/>
            <a:ahLst/>
            <a:cxnLst/>
            <a:rect r="r" b="b" t="t" l="l"/>
            <a:pathLst>
              <a:path h="8047582" w="15818342">
                <a:moveTo>
                  <a:pt x="0" y="0"/>
                </a:moveTo>
                <a:lnTo>
                  <a:pt x="15818342" y="0"/>
                </a:lnTo>
                <a:lnTo>
                  <a:pt x="15818342" y="8047582"/>
                </a:lnTo>
                <a:lnTo>
                  <a:pt x="0" y="80475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CONTACT.HTML - (WEBPAGE)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220940" y="1639696"/>
            <a:ext cx="15846120" cy="8101329"/>
          </a:xfrm>
          <a:custGeom>
            <a:avLst/>
            <a:gdLst/>
            <a:ahLst/>
            <a:cxnLst/>
            <a:rect r="r" b="b" t="t" l="l"/>
            <a:pathLst>
              <a:path h="8101329" w="15846120">
                <a:moveTo>
                  <a:pt x="0" y="0"/>
                </a:moveTo>
                <a:lnTo>
                  <a:pt x="15846120" y="0"/>
                </a:lnTo>
                <a:lnTo>
                  <a:pt x="15846120" y="8101329"/>
                </a:lnTo>
                <a:lnTo>
                  <a:pt x="0" y="81013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CONTACT.HTML - (WEBPAGE)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805507" y="2770885"/>
            <a:ext cx="16453793" cy="6046769"/>
          </a:xfrm>
          <a:custGeom>
            <a:avLst/>
            <a:gdLst/>
            <a:ahLst/>
            <a:cxnLst/>
            <a:rect r="r" b="b" t="t" l="l"/>
            <a:pathLst>
              <a:path h="6046769" w="16453793">
                <a:moveTo>
                  <a:pt x="0" y="0"/>
                </a:moveTo>
                <a:lnTo>
                  <a:pt x="16453793" y="0"/>
                </a:lnTo>
                <a:lnTo>
                  <a:pt x="16453793" y="6046768"/>
                </a:lnTo>
                <a:lnTo>
                  <a:pt x="0" y="60467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README - (README.TXT)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6914753" y="1397410"/>
            <a:ext cx="11253248" cy="8739867"/>
            <a:chOff x="0" y="0"/>
            <a:chExt cx="3422780" cy="265831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422780" cy="2658312"/>
            </a:xfrm>
            <a:custGeom>
              <a:avLst/>
              <a:gdLst/>
              <a:ahLst/>
              <a:cxnLst/>
              <a:rect r="r" b="b" t="t" l="l"/>
              <a:pathLst>
                <a:path h="2658312" w="3422780">
                  <a:moveTo>
                    <a:pt x="0" y="0"/>
                  </a:moveTo>
                  <a:lnTo>
                    <a:pt x="3422780" y="0"/>
                  </a:lnTo>
                  <a:lnTo>
                    <a:pt x="3422780" y="2658312"/>
                  </a:lnTo>
                  <a:lnTo>
                    <a:pt x="0" y="26583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3422780" cy="2686887"/>
            </a:xfrm>
            <a:prstGeom prst="rect">
              <a:avLst/>
            </a:prstGeom>
          </p:spPr>
          <p:txBody>
            <a:bodyPr anchor="ctr" rtlCol="false" tIns="68580" lIns="68580" bIns="68580" rIns="68580"/>
            <a:lstStyle/>
            <a:p>
              <a:pPr algn="ctr">
                <a:lnSpc>
                  <a:spcPts val="188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7059411" y="1545901"/>
            <a:ext cx="10911926" cy="8486345"/>
          </a:xfrm>
          <a:custGeom>
            <a:avLst/>
            <a:gdLst/>
            <a:ahLst/>
            <a:cxnLst/>
            <a:rect r="r" b="b" t="t" l="l"/>
            <a:pathLst>
              <a:path h="8486345" w="10911926">
                <a:moveTo>
                  <a:pt x="0" y="0"/>
                </a:moveTo>
                <a:lnTo>
                  <a:pt x="10911926" y="0"/>
                </a:lnTo>
                <a:lnTo>
                  <a:pt x="10911926" y="8486345"/>
                </a:lnTo>
                <a:lnTo>
                  <a:pt x="0" y="84863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8058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1544805"/>
            <a:ext cx="7877184" cy="2581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35"/>
              </a:lnSpc>
            </a:pPr>
            <a:r>
              <a:rPr lang="en-US" b="true" sz="2799" u="sng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Includes: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Design Approach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Editor Used (and Sources)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Coding Issues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CONTACT.HTML - (CODE)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572281"/>
            <a:ext cx="16050084" cy="8200366"/>
            <a:chOff x="0" y="0"/>
            <a:chExt cx="4881782" cy="249421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81782" cy="2494218"/>
            </a:xfrm>
            <a:custGeom>
              <a:avLst/>
              <a:gdLst/>
              <a:ahLst/>
              <a:cxnLst/>
              <a:rect r="r" b="b" t="t" l="l"/>
              <a:pathLst>
                <a:path h="2494218" w="4881782">
                  <a:moveTo>
                    <a:pt x="0" y="0"/>
                  </a:moveTo>
                  <a:lnTo>
                    <a:pt x="4881782" y="0"/>
                  </a:lnTo>
                  <a:lnTo>
                    <a:pt x="4881782" y="2494218"/>
                  </a:lnTo>
                  <a:lnTo>
                    <a:pt x="0" y="24942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881782" cy="2522793"/>
            </a:xfrm>
            <a:prstGeom prst="rect">
              <a:avLst/>
            </a:prstGeom>
          </p:spPr>
          <p:txBody>
            <a:bodyPr anchor="ctr" rtlCol="false" tIns="68580" lIns="68580" bIns="68580" rIns="68580"/>
            <a:lstStyle/>
            <a:p>
              <a:pPr algn="ctr">
                <a:lnSpc>
                  <a:spcPts val="188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164852" y="1740007"/>
            <a:ext cx="15699590" cy="7810546"/>
          </a:xfrm>
          <a:custGeom>
            <a:avLst/>
            <a:gdLst/>
            <a:ahLst/>
            <a:cxnLst/>
            <a:rect r="r" b="b" t="t" l="l"/>
            <a:pathLst>
              <a:path h="7810546" w="15699590">
                <a:moveTo>
                  <a:pt x="0" y="0"/>
                </a:moveTo>
                <a:lnTo>
                  <a:pt x="15699590" y="0"/>
                </a:lnTo>
                <a:lnTo>
                  <a:pt x="15699590" y="7810546"/>
                </a:lnTo>
                <a:lnTo>
                  <a:pt x="0" y="78105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CONTACT.HTML - (CONTINUED)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620244" y="1635573"/>
            <a:ext cx="16820593" cy="6524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35"/>
              </a:lnSpc>
            </a:pPr>
            <a:r>
              <a:rPr lang="en-US" b="true" sz="2799" u="sng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Includes: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Header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Nav List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Main Content</a:t>
            </a:r>
          </a:p>
          <a:p>
            <a:pPr algn="l" marL="1209039" indent="-403013" lvl="2">
              <a:lnSpc>
                <a:spcPts val="5235"/>
              </a:lnSpc>
              <a:buFont typeface="Arial"/>
              <a:buChar char="⚬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“contact-form” class with post method, when submitted it redirects to “</a:t>
            </a: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thank-you.html</a:t>
            </a: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” page</a:t>
            </a:r>
          </a:p>
          <a:p>
            <a:pPr algn="l" marL="1209039" indent="-403013" lvl="2">
              <a:lnSpc>
                <a:spcPts val="5235"/>
              </a:lnSpc>
              <a:buFont typeface="Arial"/>
              <a:buChar char="⚬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Name, Email, and Message are all required (*) to be able to submit</a:t>
            </a:r>
          </a:p>
          <a:p>
            <a:pPr algn="l" marL="1209039" indent="-403013" lvl="2">
              <a:lnSpc>
                <a:spcPts val="5235"/>
              </a:lnSpc>
              <a:buFont typeface="Arial"/>
              <a:buChar char="⚬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“contact-info” class information about location, email, phone number</a:t>
            </a:r>
          </a:p>
          <a:p>
            <a:pPr algn="l" marL="1209039" indent="-403013" lvl="2">
              <a:lnSpc>
                <a:spcPts val="5235"/>
              </a:lnSpc>
              <a:buFont typeface="Arial"/>
              <a:buChar char="⚬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Uses &lt;iframe&gt; and google maps embed to view pinpoint location on site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Footer</a:t>
            </a:r>
          </a:p>
          <a:p>
            <a:pPr algn="l" marL="1209039" indent="-403013" lvl="2">
              <a:lnSpc>
                <a:spcPts val="5235"/>
              </a:lnSpc>
              <a:buFont typeface="Arial"/>
              <a:buChar char="⚬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Includes Web Master at bottom this time</a:t>
            </a: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THANK-YOU.HTML - (WEBPAGE)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168147" y="1604111"/>
            <a:ext cx="15951706" cy="8155309"/>
          </a:xfrm>
          <a:custGeom>
            <a:avLst/>
            <a:gdLst/>
            <a:ahLst/>
            <a:cxnLst/>
            <a:rect r="r" b="b" t="t" l="l"/>
            <a:pathLst>
              <a:path h="8155309" w="15951706">
                <a:moveTo>
                  <a:pt x="0" y="0"/>
                </a:moveTo>
                <a:lnTo>
                  <a:pt x="15951706" y="0"/>
                </a:lnTo>
                <a:lnTo>
                  <a:pt x="15951706" y="8155309"/>
                </a:lnTo>
                <a:lnTo>
                  <a:pt x="0" y="81553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828706" y="5076825"/>
            <a:ext cx="2696639" cy="1672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1"/>
              </a:lnSpc>
            </a:pPr>
            <a:r>
              <a:rPr lang="en-US" sz="3172" b="true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BEFORE submitting info</a:t>
            </a: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THANK-YOU.HTML - (WEBPAGE)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187308" y="1665732"/>
            <a:ext cx="15913384" cy="8076042"/>
          </a:xfrm>
          <a:custGeom>
            <a:avLst/>
            <a:gdLst/>
            <a:ahLst/>
            <a:cxnLst/>
            <a:rect r="r" b="b" t="t" l="l"/>
            <a:pathLst>
              <a:path h="8076042" w="15913384">
                <a:moveTo>
                  <a:pt x="0" y="0"/>
                </a:moveTo>
                <a:lnTo>
                  <a:pt x="15913384" y="0"/>
                </a:lnTo>
                <a:lnTo>
                  <a:pt x="15913384" y="8076042"/>
                </a:lnTo>
                <a:lnTo>
                  <a:pt x="0" y="80760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828706" y="5076825"/>
            <a:ext cx="2696639" cy="1672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1"/>
              </a:lnSpc>
            </a:pPr>
            <a:r>
              <a:rPr lang="en-US" sz="3172" b="true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AFTER a submitting info</a:t>
            </a:r>
          </a:p>
        </p:txBody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THANK-YOU.HTML - (CODE/INFO)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6654560" y="3928156"/>
            <a:ext cx="11074590" cy="2218895"/>
          </a:xfrm>
          <a:custGeom>
            <a:avLst/>
            <a:gdLst/>
            <a:ahLst/>
            <a:cxnLst/>
            <a:rect r="r" b="b" t="t" l="l"/>
            <a:pathLst>
              <a:path h="2218895" w="11074590">
                <a:moveTo>
                  <a:pt x="0" y="0"/>
                </a:moveTo>
                <a:lnTo>
                  <a:pt x="11074590" y="0"/>
                </a:lnTo>
                <a:lnTo>
                  <a:pt x="11074590" y="2218895"/>
                </a:lnTo>
                <a:lnTo>
                  <a:pt x="0" y="2218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27" r="-16097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20244" y="1635573"/>
            <a:ext cx="5777140" cy="7181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35"/>
              </a:lnSpc>
            </a:pPr>
            <a:r>
              <a:rPr lang="en-US" b="true" sz="2799" u="sng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Includes: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Header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Nav List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Main Content</a:t>
            </a:r>
          </a:p>
          <a:p>
            <a:pPr algn="l" marL="1209039" indent="-403013" lvl="2">
              <a:lnSpc>
                <a:spcPts val="5235"/>
              </a:lnSpc>
              <a:buFont typeface="Arial"/>
              <a:buChar char="⚬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Auto redirects to this page once “Send Message” is pressed</a:t>
            </a:r>
          </a:p>
          <a:p>
            <a:pPr algn="l" marL="1209039" indent="-403013" lvl="2">
              <a:lnSpc>
                <a:spcPts val="5235"/>
              </a:lnSpc>
              <a:buFont typeface="Arial"/>
              <a:buChar char="⚬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Simple, basic page with large “Thank You!” in the center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b="true" sz="2799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Footer</a:t>
            </a:r>
          </a:p>
        </p:txBody>
      </p: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SCRIPT.JS - (CODE)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149724" y="1693305"/>
            <a:ext cx="7035045" cy="8005742"/>
          </a:xfrm>
          <a:custGeom>
            <a:avLst/>
            <a:gdLst/>
            <a:ahLst/>
            <a:cxnLst/>
            <a:rect r="r" b="b" t="t" l="l"/>
            <a:pathLst>
              <a:path h="8005742" w="7035045">
                <a:moveTo>
                  <a:pt x="0" y="0"/>
                </a:moveTo>
                <a:lnTo>
                  <a:pt x="7035046" y="0"/>
                </a:lnTo>
                <a:lnTo>
                  <a:pt x="7035046" y="8005742"/>
                </a:lnTo>
                <a:lnTo>
                  <a:pt x="0" y="80057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671168" y="246470"/>
            <a:ext cx="6249025" cy="9707223"/>
          </a:xfrm>
          <a:custGeom>
            <a:avLst/>
            <a:gdLst/>
            <a:ahLst/>
            <a:cxnLst/>
            <a:rect r="r" b="b" t="t" l="l"/>
            <a:pathLst>
              <a:path h="9707223" w="6249025">
                <a:moveTo>
                  <a:pt x="0" y="0"/>
                </a:moveTo>
                <a:lnTo>
                  <a:pt x="6249025" y="0"/>
                </a:lnTo>
                <a:lnTo>
                  <a:pt x="6249025" y="9707224"/>
                </a:lnTo>
                <a:lnTo>
                  <a:pt x="0" y="97072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SCRIPT.JS- (CONTINUED)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620244" y="1635573"/>
            <a:ext cx="16820593" cy="5210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35"/>
              </a:lnSpc>
            </a:pPr>
            <a:r>
              <a:rPr lang="en-US" b="true" sz="2799" u="sng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Includes: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Strict usage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List of slogans, changes every time page Is refreshed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Toggle for bios to be able to view once “toggle-bio” class is activated/pressed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“contact-form” class, script makes sure fields are all filled, otherwise alert pops up and It prevents default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Allows search bar to redirect to page once keyword Is typed/searched In fully</a:t>
            </a:r>
          </a:p>
          <a:p>
            <a:pPr algn="l" marL="1209039" indent="-403013" lvl="2">
              <a:lnSpc>
                <a:spcPts val="5235"/>
              </a:lnSpc>
              <a:buFont typeface="Arial"/>
              <a:buChar char="⚬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If not found, alert pops up with “page not found!”</a:t>
            </a:r>
          </a:p>
        </p:txBody>
      </p:sp>
    </p:spTree>
  </p:cSld>
  <p:clrMapOvr>
    <a:masterClrMapping/>
  </p:clrMapOvr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STYLES.CSS - (CODE)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307684" y="1433320"/>
            <a:ext cx="3316752" cy="8699678"/>
          </a:xfrm>
          <a:custGeom>
            <a:avLst/>
            <a:gdLst/>
            <a:ahLst/>
            <a:cxnLst/>
            <a:rect r="r" b="b" t="t" l="l"/>
            <a:pathLst>
              <a:path h="8699678" w="3316752">
                <a:moveTo>
                  <a:pt x="0" y="0"/>
                </a:moveTo>
                <a:lnTo>
                  <a:pt x="3316752" y="0"/>
                </a:lnTo>
                <a:lnTo>
                  <a:pt x="3316752" y="8699678"/>
                </a:lnTo>
                <a:lnTo>
                  <a:pt x="0" y="86996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914242" y="1433320"/>
            <a:ext cx="6095122" cy="8554558"/>
          </a:xfrm>
          <a:custGeom>
            <a:avLst/>
            <a:gdLst/>
            <a:ahLst/>
            <a:cxnLst/>
            <a:rect r="r" b="b" t="t" l="l"/>
            <a:pathLst>
              <a:path h="8554558" w="6095122">
                <a:moveTo>
                  <a:pt x="0" y="0"/>
                </a:moveTo>
                <a:lnTo>
                  <a:pt x="6095123" y="0"/>
                </a:lnTo>
                <a:lnTo>
                  <a:pt x="6095123" y="8554558"/>
                </a:lnTo>
                <a:lnTo>
                  <a:pt x="0" y="85545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95115" y="499219"/>
            <a:ext cx="3060092" cy="9488659"/>
          </a:xfrm>
          <a:custGeom>
            <a:avLst/>
            <a:gdLst/>
            <a:ahLst/>
            <a:cxnLst/>
            <a:rect r="r" b="b" t="t" l="l"/>
            <a:pathLst>
              <a:path h="9488659" w="3060092">
                <a:moveTo>
                  <a:pt x="0" y="0"/>
                </a:moveTo>
                <a:lnTo>
                  <a:pt x="3060092" y="0"/>
                </a:lnTo>
                <a:lnTo>
                  <a:pt x="3060092" y="9488659"/>
                </a:lnTo>
                <a:lnTo>
                  <a:pt x="0" y="94886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784454" y="499219"/>
            <a:ext cx="3759881" cy="9488659"/>
          </a:xfrm>
          <a:custGeom>
            <a:avLst/>
            <a:gdLst/>
            <a:ahLst/>
            <a:cxnLst/>
            <a:rect r="r" b="b" t="t" l="l"/>
            <a:pathLst>
              <a:path h="9488659" w="3759881">
                <a:moveTo>
                  <a:pt x="0" y="0"/>
                </a:moveTo>
                <a:lnTo>
                  <a:pt x="3759881" y="0"/>
                </a:lnTo>
                <a:lnTo>
                  <a:pt x="3759881" y="9488659"/>
                </a:lnTo>
                <a:lnTo>
                  <a:pt x="0" y="948865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13494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3714" spc="843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STYLES.CSS - (CODE CONTINUED)</a:t>
            </a:r>
          </a:p>
        </p:txBody>
      </p:sp>
      <p:sp>
        <p:nvSpPr>
          <p:cNvPr name="AutoShape 3" id="3"/>
          <p:cNvSpPr/>
          <p:nvPr/>
        </p:nvSpPr>
        <p:spPr>
          <a:xfrm>
            <a:off x="-7064768" y="1269789"/>
            <a:ext cx="20406042" cy="0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40065" y="1454866"/>
            <a:ext cx="5129921" cy="8694782"/>
          </a:xfrm>
          <a:custGeom>
            <a:avLst/>
            <a:gdLst/>
            <a:ahLst/>
            <a:cxnLst/>
            <a:rect r="r" b="b" t="t" l="l"/>
            <a:pathLst>
              <a:path h="8694782" w="5129921">
                <a:moveTo>
                  <a:pt x="0" y="0"/>
                </a:moveTo>
                <a:lnTo>
                  <a:pt x="5129922" y="0"/>
                </a:lnTo>
                <a:lnTo>
                  <a:pt x="5129922" y="8694782"/>
                </a:lnTo>
                <a:lnTo>
                  <a:pt x="0" y="86947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747913" y="1454866"/>
            <a:ext cx="3597466" cy="8694782"/>
          </a:xfrm>
          <a:custGeom>
            <a:avLst/>
            <a:gdLst/>
            <a:ahLst/>
            <a:cxnLst/>
            <a:rect r="r" b="b" t="t" l="l"/>
            <a:pathLst>
              <a:path h="8694782" w="3597466">
                <a:moveTo>
                  <a:pt x="0" y="0"/>
                </a:moveTo>
                <a:lnTo>
                  <a:pt x="3597466" y="0"/>
                </a:lnTo>
                <a:lnTo>
                  <a:pt x="3597466" y="8694782"/>
                </a:lnTo>
                <a:lnTo>
                  <a:pt x="0" y="86947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738394" y="1454866"/>
            <a:ext cx="3836572" cy="8694782"/>
          </a:xfrm>
          <a:custGeom>
            <a:avLst/>
            <a:gdLst/>
            <a:ahLst/>
            <a:cxnLst/>
            <a:rect r="r" b="b" t="t" l="l"/>
            <a:pathLst>
              <a:path h="8694782" w="3836572">
                <a:moveTo>
                  <a:pt x="0" y="0"/>
                </a:moveTo>
                <a:lnTo>
                  <a:pt x="3836573" y="0"/>
                </a:lnTo>
                <a:lnTo>
                  <a:pt x="3836573" y="8694782"/>
                </a:lnTo>
                <a:lnTo>
                  <a:pt x="0" y="86947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965492" y="1454866"/>
            <a:ext cx="3999600" cy="8694782"/>
          </a:xfrm>
          <a:custGeom>
            <a:avLst/>
            <a:gdLst/>
            <a:ahLst/>
            <a:cxnLst/>
            <a:rect r="r" b="b" t="t" l="l"/>
            <a:pathLst>
              <a:path h="8694782" w="3999600">
                <a:moveTo>
                  <a:pt x="0" y="0"/>
                </a:moveTo>
                <a:lnTo>
                  <a:pt x="3999599" y="0"/>
                </a:lnTo>
                <a:lnTo>
                  <a:pt x="3999599" y="8694782"/>
                </a:lnTo>
                <a:lnTo>
                  <a:pt x="0" y="86947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13494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3714" spc="843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STYLES.CSS - (CODE CONTINUED)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3304307" y="1526308"/>
            <a:ext cx="3664050" cy="8545890"/>
          </a:xfrm>
          <a:custGeom>
            <a:avLst/>
            <a:gdLst/>
            <a:ahLst/>
            <a:cxnLst/>
            <a:rect r="r" b="b" t="t" l="l"/>
            <a:pathLst>
              <a:path h="8545890" w="3664050">
                <a:moveTo>
                  <a:pt x="0" y="0"/>
                </a:moveTo>
                <a:lnTo>
                  <a:pt x="3664050" y="0"/>
                </a:lnTo>
                <a:lnTo>
                  <a:pt x="3664050" y="8545891"/>
                </a:lnTo>
                <a:lnTo>
                  <a:pt x="0" y="85458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374206" y="1526308"/>
            <a:ext cx="3215391" cy="8545890"/>
          </a:xfrm>
          <a:custGeom>
            <a:avLst/>
            <a:gdLst/>
            <a:ahLst/>
            <a:cxnLst/>
            <a:rect r="r" b="b" t="t" l="l"/>
            <a:pathLst>
              <a:path h="8545890" w="3215391">
                <a:moveTo>
                  <a:pt x="0" y="0"/>
                </a:moveTo>
                <a:lnTo>
                  <a:pt x="3215391" y="0"/>
                </a:lnTo>
                <a:lnTo>
                  <a:pt x="3215391" y="8545891"/>
                </a:lnTo>
                <a:lnTo>
                  <a:pt x="0" y="85458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999172" y="1526308"/>
            <a:ext cx="3984521" cy="8545890"/>
          </a:xfrm>
          <a:custGeom>
            <a:avLst/>
            <a:gdLst/>
            <a:ahLst/>
            <a:cxnLst/>
            <a:rect r="r" b="b" t="t" l="l"/>
            <a:pathLst>
              <a:path h="8545890" w="3984521">
                <a:moveTo>
                  <a:pt x="0" y="0"/>
                </a:moveTo>
                <a:lnTo>
                  <a:pt x="3984521" y="0"/>
                </a:lnTo>
                <a:lnTo>
                  <a:pt x="3984521" y="8545891"/>
                </a:lnTo>
                <a:lnTo>
                  <a:pt x="0" y="85458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-7064768" y="1269789"/>
            <a:ext cx="20406042" cy="0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13494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3714" spc="843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HOMEPAGE - (INDEX.HTML ) - (WEBPAGE)</a:t>
            </a:r>
          </a:p>
        </p:txBody>
      </p:sp>
      <p:sp>
        <p:nvSpPr>
          <p:cNvPr name="AutoShape 3" id="3"/>
          <p:cNvSpPr/>
          <p:nvPr/>
        </p:nvSpPr>
        <p:spPr>
          <a:xfrm>
            <a:off x="-7064768" y="1269789"/>
            <a:ext cx="21359026" cy="0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125304" y="1639683"/>
            <a:ext cx="16037392" cy="8159023"/>
          </a:xfrm>
          <a:custGeom>
            <a:avLst/>
            <a:gdLst/>
            <a:ahLst/>
            <a:cxnLst/>
            <a:rect r="r" b="b" t="t" l="l"/>
            <a:pathLst>
              <a:path h="8159023" w="16037392">
                <a:moveTo>
                  <a:pt x="0" y="0"/>
                </a:moveTo>
                <a:lnTo>
                  <a:pt x="16037392" y="0"/>
                </a:lnTo>
                <a:lnTo>
                  <a:pt x="16037392" y="8159023"/>
                </a:lnTo>
                <a:lnTo>
                  <a:pt x="0" y="81590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0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STYLES.CSS- (CONTINUED)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620244" y="1635573"/>
            <a:ext cx="16820593" cy="1266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35"/>
              </a:lnSpc>
            </a:pPr>
            <a:r>
              <a:rPr lang="en-US" b="true" sz="2799" u="sng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Includes: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Comments on CSS file all split up on what is used for each page</a:t>
            </a:r>
          </a:p>
        </p:txBody>
      </p:sp>
    </p:spTree>
  </p:cSld>
  <p:clrMapOvr>
    <a:masterClrMapping/>
  </p:clrMapOvr>
</p:sld>
</file>

<file path=ppt/slides/slide4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IMAGES FOLDER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0493329" y="386603"/>
            <a:ext cx="4001897" cy="5801794"/>
          </a:xfrm>
          <a:custGeom>
            <a:avLst/>
            <a:gdLst/>
            <a:ahLst/>
            <a:cxnLst/>
            <a:rect r="r" b="b" t="t" l="l"/>
            <a:pathLst>
              <a:path h="5801794" w="4001897">
                <a:moveTo>
                  <a:pt x="0" y="0"/>
                </a:moveTo>
                <a:lnTo>
                  <a:pt x="4001897" y="0"/>
                </a:lnTo>
                <a:lnTo>
                  <a:pt x="4001897" y="5801793"/>
                </a:lnTo>
                <a:lnTo>
                  <a:pt x="0" y="58017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77615" y="5143500"/>
            <a:ext cx="9586849" cy="263638"/>
          </a:xfrm>
          <a:custGeom>
            <a:avLst/>
            <a:gdLst/>
            <a:ahLst/>
            <a:cxnLst/>
            <a:rect r="r" b="b" t="t" l="l"/>
            <a:pathLst>
              <a:path h="263638" w="9586849">
                <a:moveTo>
                  <a:pt x="0" y="0"/>
                </a:moveTo>
                <a:lnTo>
                  <a:pt x="9586849" y="0"/>
                </a:lnTo>
                <a:lnTo>
                  <a:pt x="9586849" y="263638"/>
                </a:lnTo>
                <a:lnTo>
                  <a:pt x="0" y="2636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486883" y="5673838"/>
            <a:ext cx="6824354" cy="4546726"/>
          </a:xfrm>
          <a:custGeom>
            <a:avLst/>
            <a:gdLst/>
            <a:ahLst/>
            <a:cxnLst/>
            <a:rect r="r" b="b" t="t" l="l"/>
            <a:pathLst>
              <a:path h="4546726" w="6824354">
                <a:moveTo>
                  <a:pt x="0" y="0"/>
                </a:moveTo>
                <a:lnTo>
                  <a:pt x="6824354" y="0"/>
                </a:lnTo>
                <a:lnTo>
                  <a:pt x="6824354" y="4546727"/>
                </a:lnTo>
                <a:lnTo>
                  <a:pt x="0" y="45467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20244" y="1635573"/>
            <a:ext cx="16820593" cy="3238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35"/>
              </a:lnSpc>
            </a:pPr>
            <a:r>
              <a:rPr lang="en-US" b="true" sz="2799" u="sng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Includes: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Has images used for the whole project</a:t>
            </a:r>
          </a:p>
          <a:p>
            <a:pPr algn="l"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The path has to be “images/..” in order to use them</a:t>
            </a:r>
          </a:p>
          <a:p>
            <a:pPr algn="l" marL="1209039" indent="-403013" lvl="2">
              <a:lnSpc>
                <a:spcPts val="5235"/>
              </a:lnSpc>
              <a:buFont typeface="Arial"/>
              <a:buChar char="⚬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Each page with an image has a path like this</a:t>
            </a:r>
          </a:p>
          <a:p>
            <a:pPr algn="l">
              <a:lnSpc>
                <a:spcPts val="5235"/>
              </a:lnSpc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ex)</a:t>
            </a:r>
          </a:p>
        </p:txBody>
      </p:sp>
    </p:spTree>
  </p:cSld>
  <p:clrMapOvr>
    <a:masterClrMapping/>
  </p:clrMapOvr>
</p:sld>
</file>

<file path=ppt/slides/slide42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706" y="4514765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850974" y="2332416"/>
            <a:ext cx="16408332" cy="2084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250"/>
              </a:lnSpc>
            </a:pPr>
            <a:r>
              <a:rPr lang="en-US" sz="16758" spc="83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you!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06882" y="4747842"/>
            <a:ext cx="16230600" cy="49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40"/>
              </a:lnSpc>
              <a:spcBef>
                <a:spcPct val="0"/>
              </a:spcBef>
            </a:pPr>
            <a:r>
              <a:rPr lang="en-US" b="true" sz="2814" spc="638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IST 450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13494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3714" spc="843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HOMEPAGE - (INDEX.HTML ) - (WEBPAGE)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756727" y="1639427"/>
            <a:ext cx="14774546" cy="7461146"/>
          </a:xfrm>
          <a:custGeom>
            <a:avLst/>
            <a:gdLst/>
            <a:ahLst/>
            <a:cxnLst/>
            <a:rect r="r" b="b" t="t" l="l"/>
            <a:pathLst>
              <a:path h="7461146" w="14774546">
                <a:moveTo>
                  <a:pt x="0" y="0"/>
                </a:moveTo>
                <a:lnTo>
                  <a:pt x="14774546" y="0"/>
                </a:lnTo>
                <a:lnTo>
                  <a:pt x="14774546" y="7461146"/>
                </a:lnTo>
                <a:lnTo>
                  <a:pt x="0" y="74611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56727" y="9100573"/>
            <a:ext cx="14774546" cy="923409"/>
          </a:xfrm>
          <a:custGeom>
            <a:avLst/>
            <a:gdLst/>
            <a:ahLst/>
            <a:cxnLst/>
            <a:rect r="r" b="b" t="t" l="l"/>
            <a:pathLst>
              <a:path h="923409" w="14774546">
                <a:moveTo>
                  <a:pt x="0" y="0"/>
                </a:moveTo>
                <a:lnTo>
                  <a:pt x="14774546" y="0"/>
                </a:lnTo>
                <a:lnTo>
                  <a:pt x="14774546" y="923409"/>
                </a:lnTo>
                <a:lnTo>
                  <a:pt x="0" y="9234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-7064768" y="1269789"/>
            <a:ext cx="21359026" cy="0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HOMEPAGE - (INDEX.HTML ) - (CODE/INFO)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6642449" y="1397410"/>
            <a:ext cx="11525553" cy="7484242"/>
            <a:chOff x="0" y="0"/>
            <a:chExt cx="3505604" cy="227640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505604" cy="2276402"/>
            </a:xfrm>
            <a:custGeom>
              <a:avLst/>
              <a:gdLst/>
              <a:ahLst/>
              <a:cxnLst/>
              <a:rect r="r" b="b" t="t" l="l"/>
              <a:pathLst>
                <a:path h="2276402" w="3505604">
                  <a:moveTo>
                    <a:pt x="0" y="0"/>
                  </a:moveTo>
                  <a:lnTo>
                    <a:pt x="3505604" y="0"/>
                  </a:lnTo>
                  <a:lnTo>
                    <a:pt x="3505604" y="2276402"/>
                  </a:lnTo>
                  <a:lnTo>
                    <a:pt x="0" y="22764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3505604" cy="2304977"/>
            </a:xfrm>
            <a:prstGeom prst="rect">
              <a:avLst/>
            </a:prstGeom>
          </p:spPr>
          <p:txBody>
            <a:bodyPr anchor="ctr" rtlCol="false" tIns="68580" lIns="68580" bIns="68580" rIns="68580"/>
            <a:lstStyle/>
            <a:p>
              <a:pPr algn="ctr">
                <a:lnSpc>
                  <a:spcPts val="188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6805909" y="1636928"/>
            <a:ext cx="11198632" cy="7013143"/>
          </a:xfrm>
          <a:custGeom>
            <a:avLst/>
            <a:gdLst/>
            <a:ahLst/>
            <a:cxnLst/>
            <a:rect r="r" b="b" t="t" l="l"/>
            <a:pathLst>
              <a:path h="7013143" w="11198632">
                <a:moveTo>
                  <a:pt x="0" y="0"/>
                </a:moveTo>
                <a:lnTo>
                  <a:pt x="11198632" y="0"/>
                </a:lnTo>
                <a:lnTo>
                  <a:pt x="11198632" y="7013144"/>
                </a:lnTo>
                <a:lnTo>
                  <a:pt x="0" y="70131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20244" y="1664148"/>
            <a:ext cx="5623109" cy="7263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8"/>
              </a:lnSpc>
            </a:pPr>
            <a:r>
              <a:rPr lang="en-US" b="true" sz="2400" u="sng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Includes:</a:t>
            </a:r>
          </a:p>
          <a:p>
            <a:pPr algn="l" marL="518162" indent="-259081" lvl="1">
              <a:lnSpc>
                <a:spcPts val="4488"/>
              </a:lnSpc>
              <a:buFont typeface="Arial"/>
              <a:buChar char="•"/>
            </a:pPr>
            <a:r>
              <a:rPr lang="en-US" b="true" sz="2400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Header</a:t>
            </a:r>
          </a:p>
          <a:p>
            <a:pPr algn="l" marL="1036323" indent="-345441" lvl="2">
              <a:lnSpc>
                <a:spcPts val="4488"/>
              </a:lnSpc>
              <a:buFont typeface="Arial"/>
              <a:buChar char="⚬"/>
            </a:pPr>
            <a:r>
              <a:rPr lang="en-US" sz="2400">
                <a:solidFill>
                  <a:srgbClr val="FF3131"/>
                </a:solidFill>
                <a:latin typeface="Public Sans"/>
                <a:ea typeface="Public Sans"/>
                <a:cs typeface="Public Sans"/>
                <a:sym typeface="Public Sans"/>
              </a:rPr>
              <a:t>Every page has this</a:t>
            </a:r>
          </a:p>
          <a:p>
            <a:pPr algn="l" marL="1036323" indent="-345441" lvl="2">
              <a:lnSpc>
                <a:spcPts val="4488"/>
              </a:lnSpc>
              <a:buFont typeface="Arial"/>
              <a:buChar char="⚬"/>
            </a:pPr>
            <a:r>
              <a:rPr lang="en-US" sz="24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Includes name of department, logo, search bar, along with css and js files linked</a:t>
            </a:r>
          </a:p>
          <a:p>
            <a:pPr algn="l" marL="518162" indent="-259081" lvl="1">
              <a:lnSpc>
                <a:spcPts val="4488"/>
              </a:lnSpc>
              <a:buFont typeface="Arial"/>
              <a:buChar char="•"/>
            </a:pPr>
            <a:r>
              <a:rPr lang="en-US" b="true" sz="2400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Nav list</a:t>
            </a:r>
          </a:p>
          <a:p>
            <a:pPr algn="l" marL="1036323" indent="-345441" lvl="2">
              <a:lnSpc>
                <a:spcPts val="4488"/>
              </a:lnSpc>
              <a:buFont typeface="Arial"/>
              <a:buChar char="⚬"/>
            </a:pPr>
            <a:r>
              <a:rPr lang="en-US" sz="2400">
                <a:solidFill>
                  <a:srgbClr val="FF3131"/>
                </a:solidFill>
                <a:latin typeface="Public Sans"/>
                <a:ea typeface="Public Sans"/>
                <a:cs typeface="Public Sans"/>
                <a:sym typeface="Public Sans"/>
              </a:rPr>
              <a:t>Every page has this</a:t>
            </a:r>
          </a:p>
          <a:p>
            <a:pPr algn="l" marL="1036323" indent="-345441" lvl="2">
              <a:lnSpc>
                <a:spcPts val="4488"/>
              </a:lnSpc>
              <a:buFont typeface="Arial"/>
              <a:buChar char="⚬"/>
            </a:pPr>
            <a:r>
              <a:rPr lang="en-US" sz="24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Has all of the pages to be able to link to, under the header</a:t>
            </a:r>
          </a:p>
          <a:p>
            <a:pPr algn="l" marL="1554485" indent="-388621" lvl="3">
              <a:lnSpc>
                <a:spcPts val="4488"/>
              </a:lnSpc>
              <a:buFont typeface="Arial"/>
              <a:buChar char="￭"/>
            </a:pPr>
            <a:r>
              <a:rPr lang="en-US" sz="24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Home, Degree Programs, Courses, Faculty, Admissions, Contact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HOMEPAGE - (CONTINUED)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6642449" y="1397410"/>
            <a:ext cx="11525553" cy="7484242"/>
            <a:chOff x="0" y="0"/>
            <a:chExt cx="3505604" cy="227640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505604" cy="2276402"/>
            </a:xfrm>
            <a:custGeom>
              <a:avLst/>
              <a:gdLst/>
              <a:ahLst/>
              <a:cxnLst/>
              <a:rect r="r" b="b" t="t" l="l"/>
              <a:pathLst>
                <a:path h="2276402" w="3505604">
                  <a:moveTo>
                    <a:pt x="0" y="0"/>
                  </a:moveTo>
                  <a:lnTo>
                    <a:pt x="3505604" y="0"/>
                  </a:lnTo>
                  <a:lnTo>
                    <a:pt x="3505604" y="2276402"/>
                  </a:lnTo>
                  <a:lnTo>
                    <a:pt x="0" y="22764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3505604" cy="2304977"/>
            </a:xfrm>
            <a:prstGeom prst="rect">
              <a:avLst/>
            </a:prstGeom>
          </p:spPr>
          <p:txBody>
            <a:bodyPr anchor="ctr" rtlCol="false" tIns="68580" lIns="68580" bIns="68580" rIns="68580"/>
            <a:lstStyle/>
            <a:p>
              <a:pPr algn="ctr">
                <a:lnSpc>
                  <a:spcPts val="188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5958275" y="1397410"/>
            <a:ext cx="12893900" cy="8622796"/>
          </a:xfrm>
          <a:custGeom>
            <a:avLst/>
            <a:gdLst/>
            <a:ahLst/>
            <a:cxnLst/>
            <a:rect r="r" b="b" t="t" l="l"/>
            <a:pathLst>
              <a:path h="8622796" w="12893900">
                <a:moveTo>
                  <a:pt x="0" y="0"/>
                </a:moveTo>
                <a:lnTo>
                  <a:pt x="12893900" y="0"/>
                </a:lnTo>
                <a:lnTo>
                  <a:pt x="12893900" y="8622795"/>
                </a:lnTo>
                <a:lnTo>
                  <a:pt x="0" y="86227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768367" y="6831009"/>
            <a:ext cx="7126304" cy="1131714"/>
          </a:xfrm>
          <a:custGeom>
            <a:avLst/>
            <a:gdLst/>
            <a:ahLst/>
            <a:cxnLst/>
            <a:rect r="r" b="b" t="t" l="l"/>
            <a:pathLst>
              <a:path h="1131714" w="7126304">
                <a:moveTo>
                  <a:pt x="0" y="0"/>
                </a:moveTo>
                <a:lnTo>
                  <a:pt x="7126305" y="0"/>
                </a:lnTo>
                <a:lnTo>
                  <a:pt x="7126305" y="1131714"/>
                </a:lnTo>
                <a:lnTo>
                  <a:pt x="0" y="11317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977" t="0" r="-5519" b="0"/>
            </a:stretch>
          </a:blipFill>
          <a:ln w="123825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0" y="1707864"/>
            <a:ext cx="5623109" cy="7263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2" indent="-259081" lvl="1">
              <a:lnSpc>
                <a:spcPts val="4488"/>
              </a:lnSpc>
              <a:buFont typeface="Arial"/>
              <a:buChar char="•"/>
            </a:pPr>
            <a:r>
              <a:rPr lang="en-US" b="true" sz="2400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Main Content</a:t>
            </a:r>
          </a:p>
          <a:p>
            <a:pPr algn="l" marL="1036323" indent="-345441" lvl="2">
              <a:lnSpc>
                <a:spcPts val="4488"/>
              </a:lnSpc>
              <a:buFont typeface="Arial"/>
              <a:buChar char="⚬"/>
            </a:pPr>
            <a:r>
              <a:rPr lang="en-US" sz="24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Hero image</a:t>
            </a:r>
          </a:p>
          <a:p>
            <a:pPr algn="l" marL="1036323" indent="-345441" lvl="2">
              <a:lnSpc>
                <a:spcPts val="4488"/>
              </a:lnSpc>
              <a:buFont typeface="Arial"/>
              <a:buChar char="⚬"/>
            </a:pPr>
            <a:r>
              <a:rPr lang="en-US" sz="24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Welcome message from official CSU IS page</a:t>
            </a:r>
          </a:p>
          <a:p>
            <a:pPr algn="l" marL="518162" indent="-259081" lvl="1">
              <a:lnSpc>
                <a:spcPts val="4488"/>
              </a:lnSpc>
              <a:buFont typeface="Arial"/>
              <a:buChar char="•"/>
            </a:pPr>
            <a:r>
              <a:rPr lang="en-US" b="true" sz="2400" i="true">
                <a:solidFill>
                  <a:srgbClr val="2B2C30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Footer</a:t>
            </a:r>
          </a:p>
          <a:p>
            <a:pPr algn="l" marL="1036323" indent="-345441" lvl="2">
              <a:lnSpc>
                <a:spcPts val="4488"/>
              </a:lnSpc>
              <a:buFont typeface="Arial"/>
              <a:buChar char="⚬"/>
            </a:pPr>
            <a:r>
              <a:rPr lang="en-US" sz="2400">
                <a:solidFill>
                  <a:srgbClr val="FF3131"/>
                </a:solidFill>
                <a:latin typeface="Public Sans"/>
                <a:ea typeface="Public Sans"/>
                <a:cs typeface="Public Sans"/>
                <a:sym typeface="Public Sans"/>
              </a:rPr>
              <a:t>Every page has this at BOTTOM of page</a:t>
            </a:r>
          </a:p>
          <a:p>
            <a:pPr algn="l" marL="1036323" indent="-345441" lvl="2">
              <a:lnSpc>
                <a:spcPts val="4488"/>
              </a:lnSpc>
              <a:buFont typeface="Arial"/>
              <a:buChar char="⚬"/>
            </a:pPr>
            <a:r>
              <a:rPr lang="en-US" sz="24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Logo and address of CSU, copy right and name of department</a:t>
            </a:r>
          </a:p>
          <a:p>
            <a:pPr algn="l" marL="1036323" indent="-345441" lvl="2">
              <a:lnSpc>
                <a:spcPts val="4488"/>
              </a:lnSpc>
              <a:buFont typeface="Arial"/>
              <a:buChar char="⚬"/>
            </a:pPr>
            <a:r>
              <a:rPr lang="en-US" sz="2400" i="true">
                <a:solidFill>
                  <a:srgbClr val="2B2C30"/>
                </a:solidFill>
                <a:latin typeface="Public Sans Italics"/>
                <a:ea typeface="Public Sans Italics"/>
                <a:cs typeface="Public Sans Italics"/>
                <a:sym typeface="Public Sans Italics"/>
              </a:rPr>
              <a:t>Quick Links</a:t>
            </a:r>
          </a:p>
          <a:p>
            <a:pPr algn="l" marL="1554485" indent="-388621" lvl="3">
              <a:lnSpc>
                <a:spcPts val="4488"/>
              </a:lnSpc>
              <a:buFont typeface="Arial"/>
              <a:buChar char="￭"/>
            </a:pPr>
            <a:r>
              <a:rPr lang="en-US" sz="240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Home, Degree Programs, Courses, Faculty, Admissions, Contact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5781271" y="1338017"/>
            <a:ext cx="12539130" cy="8815508"/>
            <a:chOff x="0" y="0"/>
            <a:chExt cx="3813893" cy="26813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813893" cy="2681319"/>
            </a:xfrm>
            <a:custGeom>
              <a:avLst/>
              <a:gdLst/>
              <a:ahLst/>
              <a:cxnLst/>
              <a:rect r="r" b="b" t="t" l="l"/>
              <a:pathLst>
                <a:path h="2681319" w="3813893">
                  <a:moveTo>
                    <a:pt x="0" y="0"/>
                  </a:moveTo>
                  <a:lnTo>
                    <a:pt x="3813893" y="0"/>
                  </a:lnTo>
                  <a:lnTo>
                    <a:pt x="3813893" y="2681319"/>
                  </a:lnTo>
                  <a:lnTo>
                    <a:pt x="0" y="26813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28575"/>
              <a:ext cx="3813893" cy="2709894"/>
            </a:xfrm>
            <a:prstGeom prst="rect">
              <a:avLst/>
            </a:prstGeom>
          </p:spPr>
          <p:txBody>
            <a:bodyPr anchor="ctr" rtlCol="false" tIns="68580" lIns="68580" bIns="68580" rIns="68580"/>
            <a:lstStyle/>
            <a:p>
              <a:pPr algn="ctr">
                <a:lnSpc>
                  <a:spcPts val="1889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DEGREE-PROGRAMS.HTML - (WEBPAGE)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411212" y="1717070"/>
            <a:ext cx="15465576" cy="7887444"/>
          </a:xfrm>
          <a:custGeom>
            <a:avLst/>
            <a:gdLst/>
            <a:ahLst/>
            <a:cxnLst/>
            <a:rect r="r" b="b" t="t" l="l"/>
            <a:pathLst>
              <a:path h="7887444" w="15465576">
                <a:moveTo>
                  <a:pt x="0" y="0"/>
                </a:moveTo>
                <a:lnTo>
                  <a:pt x="15465576" y="0"/>
                </a:lnTo>
                <a:lnTo>
                  <a:pt x="15465576" y="7887444"/>
                </a:lnTo>
                <a:lnTo>
                  <a:pt x="0" y="7887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64779" y="499219"/>
            <a:ext cx="24324079" cy="775332"/>
            <a:chOff x="0" y="0"/>
            <a:chExt cx="32432106" cy="10337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791306" y="-85725"/>
              <a:ext cx="21640800" cy="8395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00"/>
                </a:lnSpc>
                <a:spcBef>
                  <a:spcPct val="0"/>
                </a:spcBef>
              </a:pPr>
              <a:r>
                <a:rPr lang="en-US" b="true" sz="3714" spc="843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DEGREE-PROGRAMS.HTML - (WEBPAGE)</a:t>
              </a:r>
            </a:p>
          </p:txBody>
        </p:sp>
        <p:sp>
          <p:nvSpPr>
            <p:cNvPr name="AutoShape 4" id="4"/>
            <p:cNvSpPr/>
            <p:nvPr/>
          </p:nvSpPr>
          <p:spPr>
            <a:xfrm flipV="true">
              <a:off x="15" y="976082"/>
              <a:ext cx="21640792" cy="51345"/>
            </a:xfrm>
            <a:prstGeom prst="line">
              <a:avLst/>
            </a:prstGeom>
            <a:ln cap="flat" w="12700">
              <a:solidFill>
                <a:srgbClr val="2B2C3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851445" y="1420468"/>
            <a:ext cx="12921029" cy="6589725"/>
          </a:xfrm>
          <a:custGeom>
            <a:avLst/>
            <a:gdLst/>
            <a:ahLst/>
            <a:cxnLst/>
            <a:rect r="r" b="b" t="t" l="l"/>
            <a:pathLst>
              <a:path h="6589725" w="12921029">
                <a:moveTo>
                  <a:pt x="0" y="0"/>
                </a:moveTo>
                <a:lnTo>
                  <a:pt x="12921028" y="0"/>
                </a:lnTo>
                <a:lnTo>
                  <a:pt x="12921028" y="6589725"/>
                </a:lnTo>
                <a:lnTo>
                  <a:pt x="0" y="65897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227266" y="6588468"/>
            <a:ext cx="14454274" cy="3541297"/>
          </a:xfrm>
          <a:custGeom>
            <a:avLst/>
            <a:gdLst/>
            <a:ahLst/>
            <a:cxnLst/>
            <a:rect r="r" b="b" t="t" l="l"/>
            <a:pathLst>
              <a:path h="3541297" w="14454274">
                <a:moveTo>
                  <a:pt x="0" y="0"/>
                </a:moveTo>
                <a:lnTo>
                  <a:pt x="14454274" y="0"/>
                </a:lnTo>
                <a:lnTo>
                  <a:pt x="14454274" y="3541297"/>
                </a:lnTo>
                <a:lnTo>
                  <a:pt x="0" y="35412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DAGnLL21lT8</dc:identifier>
  <dcterms:modified xsi:type="dcterms:W3CDTF">2011-08-01T06:04:30Z</dcterms:modified>
  <cp:revision>1</cp:revision>
  <dc:title>IST</dc:title>
</cp:coreProperties>
</file>

<file path=docProps/thumbnail.jpeg>
</file>